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e8b280b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e8b280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6f3bc7165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6f3bc716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Visueel realisme:  </a:t>
            </a:r>
            <a:r>
              <a:rPr lang="en" sz="1200">
                <a:solidFill>
                  <a:schemeClr val="dk1"/>
                </a:solidFill>
              </a:rPr>
              <a:t>ze tekenen wat ze zien ipv wat ze weten. (kleuters)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Het moet lijken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Tekeningen vertellen iets over het kind:</a:t>
            </a:r>
            <a:r>
              <a:rPr lang="en" sz="1200">
                <a:solidFill>
                  <a:schemeClr val="dk1"/>
                </a:solidFill>
              </a:rPr>
              <a:t> emotioneel communicatiemiddel, je kunt de kindertekening “lezen”; veel informatie uithalen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6f3bc7165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6f3bc716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Woordenschatontwikkeling:</a:t>
            </a:r>
            <a:r>
              <a:rPr lang="en" sz="1200">
                <a:solidFill>
                  <a:schemeClr val="dk1"/>
                </a:solidFill>
              </a:rPr>
              <a:t> groeit door, je leven lang, verschil in woordenschat blijft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Grammaticale ontwikkeling:</a:t>
            </a:r>
            <a:r>
              <a:rPr lang="en" sz="1200">
                <a:solidFill>
                  <a:schemeClr val="dk1"/>
                </a:solidFill>
              </a:rPr>
              <a:t> bewust nadenken over taal; het kind is toe aan het leren lezen en schrijven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Communicatieve ontwikkeling: </a:t>
            </a:r>
            <a:r>
              <a:rPr lang="en" sz="1200">
                <a:solidFill>
                  <a:schemeClr val="dk1"/>
                </a:solidFill>
              </a:rPr>
              <a:t>samenhangend verhaal, luisteren, vragen stellen, argumenteren, redeneren, hoofd – en bijzaken onderscheiden – het kind is nu vatbaar voor leerstof zoals aardrijkskunde en geschiedenis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Metalinguïstische ontwikkeling: </a:t>
            </a:r>
            <a:r>
              <a:rPr lang="en" sz="1200">
                <a:solidFill>
                  <a:schemeClr val="dk1"/>
                </a:solidFill>
              </a:rPr>
              <a:t>corrigeren van taal bij anderen, reflecteren over taal; taalgrapjes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Schriftelijke taalontwikkeling: </a:t>
            </a:r>
            <a:r>
              <a:rPr lang="en" sz="1200">
                <a:solidFill>
                  <a:schemeClr val="dk1"/>
                </a:solidFill>
              </a:rPr>
              <a:t>lezen en spellen, schrijven i.p.v. doel op zich, wordt het een hulpmiddel om je uit te drukken. </a:t>
            </a:r>
            <a:r>
              <a:rPr i="1" lang="en" sz="1200">
                <a:solidFill>
                  <a:schemeClr val="dk1"/>
                </a:solidFill>
              </a:rPr>
              <a:t>Leren lezen verandert in lezen om te leren of lezen voor het plezier.</a:t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6f3bc7165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6f3bc716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Woordenschatontwikkeling:</a:t>
            </a:r>
            <a:r>
              <a:rPr lang="en" sz="1200">
                <a:solidFill>
                  <a:schemeClr val="dk1"/>
                </a:solidFill>
              </a:rPr>
              <a:t> groeit door, je leven lang, verschil in woordenschat blijft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Grammaticale ontwikkeling:</a:t>
            </a:r>
            <a:r>
              <a:rPr lang="en" sz="1200">
                <a:solidFill>
                  <a:schemeClr val="dk1"/>
                </a:solidFill>
              </a:rPr>
              <a:t> bewust nadenken over taal; het kind is toe aan het leren lezen en schrijven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Communicatieve ontwikkeling: </a:t>
            </a:r>
            <a:r>
              <a:rPr lang="en" sz="1200">
                <a:solidFill>
                  <a:schemeClr val="dk1"/>
                </a:solidFill>
              </a:rPr>
              <a:t>samenhangend verhaal, luisteren, vragen stellen, argumenteren, redeneren, hoofd – en bijzaken onderscheiden – het kind is nu vatbaar voor leerstof zoals aardrijkskunde en geschiedenis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Metalinguïstische ontwikkeling: </a:t>
            </a:r>
            <a:r>
              <a:rPr lang="en" sz="1200">
                <a:solidFill>
                  <a:schemeClr val="dk1"/>
                </a:solidFill>
              </a:rPr>
              <a:t>corrigeren van taal bij anderen, reflecteren over taal; taalgrapjes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Schriftelijke taalontwikkeling: </a:t>
            </a:r>
            <a:r>
              <a:rPr lang="en" sz="1200">
                <a:solidFill>
                  <a:schemeClr val="dk1"/>
                </a:solidFill>
              </a:rPr>
              <a:t>lezen en spellen, schrijven i.p.v. doel op zich, wordt het een hulpmiddel om je uit te drukken. </a:t>
            </a:r>
            <a:r>
              <a:rPr i="1" lang="en" sz="1200">
                <a:solidFill>
                  <a:schemeClr val="dk1"/>
                </a:solidFill>
              </a:rPr>
              <a:t>Leren lezen verandert in lezen om te leren of lezen voor het plezier.</a:t>
            </a:r>
            <a:endParaRPr i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6f3bc7165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6f3bc716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6f3bc7165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6f3bc716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e8b280b5_1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7e8b280b5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f3bc716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f3bc71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6f3bc7165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6f3bc71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Concreet – operationele fase: </a:t>
            </a:r>
            <a:r>
              <a:rPr lang="en" sz="1200">
                <a:solidFill>
                  <a:schemeClr val="dk1"/>
                </a:solidFill>
              </a:rPr>
              <a:t>hij kan zich steeds beter verwoorden: kan abstract denken =&gt; Hij kan nadenken over dingen die niet direct waarneembaar is. (hoeft het niet perse voor zich te zien)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Wat is waar en niet waar: </a:t>
            </a:r>
            <a:r>
              <a:rPr lang="en" sz="1200">
                <a:solidFill>
                  <a:schemeClr val="dk1"/>
                </a:solidFill>
              </a:rPr>
              <a:t>Willen weten hoe het in de werkelijkheid is, verliezen in deze periode het geloof in sinterklaas, veel vragen stellen en nadenken.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Geheugenontwikkeling:</a:t>
            </a:r>
            <a:r>
              <a:rPr lang="en" sz="1200">
                <a:solidFill>
                  <a:schemeClr val="dk1"/>
                </a:solidFill>
              </a:rPr>
              <a:t> Ze leren lezen en rekenen.  Ze gaan steeds logischer denken (voorbeeld flessen water, dikke en dunne fles) Rond 7 jaar kan een kind meer onthouden.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Interesse in feiten, constructies en technieken: </a:t>
            </a:r>
            <a:r>
              <a:rPr lang="en" sz="1200">
                <a:solidFill>
                  <a:schemeClr val="dk1"/>
                </a:solidFill>
              </a:rPr>
              <a:t>veel lego, knex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Oorzaak en gevolg: </a:t>
            </a:r>
            <a:r>
              <a:rPr lang="en" sz="1200">
                <a:solidFill>
                  <a:schemeClr val="dk1"/>
                </a:solidFill>
              </a:rPr>
              <a:t>spelregels zijn belangrijk. Een spel kan alleen gespeeld worden als er duidelijke regels zijn.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6f3bc7165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6f3bc716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Groepsvorming en vriendschappen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richt zich op leeftijdsgenootjes. Vriendschappen zijn vaak van korte duur. Groepsregels worden zichtbaar en rolverdeling binnen een groep. Aanpassen aan de groep.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Sociale vaardigheden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 groep is een ideale oefensituatie. Ze moeten met elkaar kunnen spelen en spelregels worden gemaakt. Een strakke leiding en duidelijke grenzen zijn belangrijk. Het kind leert delen en overleggen.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Gericht op eigen sekse: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jongens spelen met jongens en meisjes met meisjes. Ze verkennen elkaar door op afstand plezier met en over elkaar te maken.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Vriendschapsverbanden: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clubs, verenigingen worden belangrijk. Ze maken ook eigen clubjes met duidelijke spelregels. Doet een groot beroep op je sociale vaardigheden.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Prestatiegericht: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competitiespelletjes, bijvoorbeeld knikkeren. Ze kunnen moeilijk tegen hun verlies. Regels van de scheidsrechter zijn belangrijk. Qua leren hebben ze veel behoefte aan erkenning en waardering. Heeft veel invloed op leergierigheid.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Groeiend empathisch vermogen: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inlevingsvermogen: maar ze experimenteren ook met de emoties: nog niet echt pesten – roddelen om te kijken hoe dat werkt – Kinderen van deze leeftijd ontwikkelen meer emoties. Kan ze juist verbergen/terughoudend zijn, meer angstgevoelens, dromen, zien wat ze allemaal te wachten staat/wat gaat mij overkomen?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Coping: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leert om verschillende en ook moeilijkere situaties aan te kunnen, krijgt grip op zijn leven. 2 strategieën: aanpakken van problemen of omzeilen van problemen.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Agressief gedrag: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belonen en straffen: positief stimuleren van gewenst gedrag is belangrijk. Niet alle deskundigen zijn het daarover eens. Kinderen die veel agressieve filmpjes kijken kunnen sneller agressief gedrag vertonen zoals pesten, vechten en schelden.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FILMPJE: gaat over opvoeden, straffen en belonen etc.</a:t>
            </a:r>
            <a:endParaRPr b="1" i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f3bc7165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6f3bc716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Scheiding jongens – meisjes; </a:t>
            </a:r>
            <a:r>
              <a:rPr lang="en" sz="1200">
                <a:solidFill>
                  <a:schemeClr val="dk1"/>
                </a:solidFill>
              </a:rPr>
              <a:t>meisjes zijn aanstellers en jongens zijn stom. Kritiek op andere geslacht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Preuts:</a:t>
            </a:r>
            <a:r>
              <a:rPr lang="en" sz="1200">
                <a:solidFill>
                  <a:schemeClr val="dk1"/>
                </a:solidFill>
              </a:rPr>
              <a:t> gescheiden douchen etc.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Latente fase: </a:t>
            </a:r>
            <a:r>
              <a:rPr lang="en" sz="1200">
                <a:solidFill>
                  <a:schemeClr val="dk1"/>
                </a:solidFill>
              </a:rPr>
              <a:t>seksuele ontwikkeling is wel aanwezig, maar op de achtergrond: ze zijn te druk met andere dingen bezig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6f3bc7165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6f3bc716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Snelle groei: </a:t>
            </a:r>
            <a:r>
              <a:rPr lang="en" sz="1200">
                <a:solidFill>
                  <a:schemeClr val="dk1"/>
                </a:solidFill>
              </a:rPr>
              <a:t>5 tot 6 cm per jaar. Jongens en meisjes ongeveer even lang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Lichaam meer in proportie</a:t>
            </a:r>
            <a:r>
              <a:rPr lang="en" sz="1200">
                <a:solidFill>
                  <a:schemeClr val="dk1"/>
                </a:solidFill>
              </a:rPr>
              <a:t>: armen, romp en benen worden langer. Hoofd lijkt minder groot.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Betere coördinatie: </a:t>
            </a:r>
            <a:r>
              <a:rPr lang="en" sz="1200">
                <a:solidFill>
                  <a:schemeClr val="dk1"/>
                </a:solidFill>
              </a:rPr>
              <a:t>sierlijkheid, kinderen worden sterker, kinderen worden nog wel snel moe, maar het uithoudingsvermogen groeit.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Grove motoriek: </a:t>
            </a:r>
            <a:r>
              <a:rPr lang="en" sz="1200">
                <a:solidFill>
                  <a:schemeClr val="dk1"/>
                </a:solidFill>
              </a:rPr>
              <a:t>sterker, gaan bomen klimmen, stoeien, rennen, touwtje springen. Lang stilzitten is nog moeilijk, dus speelkwartier is erg belangrijk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Fijne motoriek: </a:t>
            </a:r>
            <a:r>
              <a:rPr lang="en" sz="1200">
                <a:solidFill>
                  <a:schemeClr val="dk1"/>
                </a:solidFill>
              </a:rPr>
              <a:t>schrijven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FILMPJE GAAT OVER SCHRIJVEN: APP OM LETTERS TE LEREN/FIJNE MOTORIEK</a:t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6f3bc7165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6f3bc716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Snelle groei: </a:t>
            </a:r>
            <a:r>
              <a:rPr lang="en" sz="1200">
                <a:solidFill>
                  <a:schemeClr val="dk1"/>
                </a:solidFill>
              </a:rPr>
              <a:t>5 tot 6 cm per jaar. Jongens en meisjes ongeveer even lang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Lichaam meer in proportie</a:t>
            </a:r>
            <a:r>
              <a:rPr lang="en" sz="1200">
                <a:solidFill>
                  <a:schemeClr val="dk1"/>
                </a:solidFill>
              </a:rPr>
              <a:t>: armen, romp en benen worden langer. Hoofd lijkt minder groot.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Betere coördinatie: </a:t>
            </a:r>
            <a:r>
              <a:rPr lang="en" sz="1200">
                <a:solidFill>
                  <a:schemeClr val="dk1"/>
                </a:solidFill>
              </a:rPr>
              <a:t>sierlijkheid, kinderen worden sterker, kinderen worden nog wel snel moe, maar het uithoudingsvermogen groeit.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Grove motoriek: </a:t>
            </a:r>
            <a:r>
              <a:rPr lang="en" sz="1200">
                <a:solidFill>
                  <a:schemeClr val="dk1"/>
                </a:solidFill>
              </a:rPr>
              <a:t>sterker, gaan bomen klimmen, stoeien, rennen, touwtje springen. Lang stilzitten is nog moeilijk, dus speelkwartier is erg belangrijk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Fijne motoriek: </a:t>
            </a:r>
            <a:r>
              <a:rPr lang="en" sz="1200">
                <a:solidFill>
                  <a:schemeClr val="dk1"/>
                </a:solidFill>
              </a:rPr>
              <a:t>schrijven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FILMPJE GAAT OVER SCHRIJVEN: APP OM LETTERS TE LEREN/FIJNE MOTORIEK</a:t>
            </a:r>
            <a:endParaRPr b="1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43450" y="3874950"/>
            <a:ext cx="6154500" cy="1584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81050" y="58572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- Gold">
  <p:cSld name="TITLE_AND_BODY_1_1">
    <p:bg>
      <p:bgPr>
        <a:solidFill>
          <a:srgbClr val="ED9E46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3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- Gold">
  <p:cSld name="TITLE_AND_TWO_COLUMNS_2_1">
    <p:bg>
      <p:bgPr>
        <a:solidFill>
          <a:srgbClr val="ED9E4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- Gold">
  <p:cSld name="TITLE_AND_TWO_COLUMNS_1_1_1">
    <p:bg>
      <p:bgPr>
        <a:solidFill>
          <a:srgbClr val="ED9E46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Gold">
  <p:cSld name="TITLE_ONLY_1_1">
    <p:bg>
      <p:bgPr>
        <a:solidFill>
          <a:srgbClr val="ED9E4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- Gold">
  <p:cSld name="CAPTION_ONLY_1_1">
    <p:bg>
      <p:bgPr>
        <a:solidFill>
          <a:srgbClr val="ED9E4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6" name="Google Shape;86;p17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Gold">
  <p:cSld name="BLANK_1_1">
    <p:bg>
      <p:bgPr>
        <a:solidFill>
          <a:srgbClr val="ED9E46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Teal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Gold">
  <p:cSld name="TITLE_1_3_1">
    <p:bg>
      <p:bgPr>
        <a:solidFill>
          <a:srgbClr val="ED9E46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Teal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Gold">
  <p:cSld name="TITLE_1_1_1_1">
    <p:bg>
      <p:bgPr>
        <a:solidFill>
          <a:srgbClr val="ED9E46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30" name="Google Shape;30;p6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9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45AFD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hyperlink" Target="http://www.youtube.com/watch?v=kHV0Fg_ULjw" TargetMode="External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443450" y="3866750"/>
            <a:ext cx="8299200" cy="15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ONTWIKKELINGS-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PYCHOLOGIE: Schoolkind 1</a:t>
            </a:r>
            <a:endParaRPr sz="4800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2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 amt="30000"/>
          </a:blip>
          <a:srcRect b="0" l="25068" r="25063" t="0"/>
          <a:stretch/>
        </p:blipFill>
        <p:spPr>
          <a:xfrm>
            <a:off x="1" y="0"/>
            <a:ext cx="45598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CREATIEF – EXPRESSIEVE ONTWIKKELING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</a:pPr>
            <a:r>
              <a:rPr lang="en"/>
              <a:t>Visueel realisme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</a:pPr>
            <a:r>
              <a:rPr lang="en"/>
              <a:t>Het moet lijken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</a:pPr>
            <a:r>
              <a:rPr lang="en"/>
              <a:t>Tekeningen vertellen iets over het kind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 amt="30000"/>
          </a:blip>
          <a:srcRect b="0" l="12326" r="43634" t="0"/>
          <a:stretch/>
        </p:blipFill>
        <p:spPr>
          <a:xfrm>
            <a:off x="4584151" y="0"/>
            <a:ext cx="45598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</a:pPr>
            <a:r>
              <a:rPr lang="en" sz="2400">
                <a:solidFill>
                  <a:schemeClr val="lt1"/>
                </a:solidFill>
              </a:rPr>
              <a:t>Woordenschatontwikkeling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</a:pPr>
            <a:r>
              <a:rPr lang="en" sz="2400">
                <a:solidFill>
                  <a:schemeClr val="lt1"/>
                </a:solidFill>
              </a:rPr>
              <a:t>Grammaticale ontwikkeling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lt1"/>
                </a:solidFill>
              </a:rPr>
              <a:t>bewust nadenken over taal</a:t>
            </a:r>
            <a:endParaRPr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lt1"/>
                </a:solidFill>
              </a:rPr>
              <a:t>lezen en schrijven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</a:pPr>
            <a:r>
              <a:rPr lang="en" sz="2400">
                <a:solidFill>
                  <a:schemeClr val="lt1"/>
                </a:solidFill>
              </a:rPr>
              <a:t>Communicatieve ontwikkeling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lt1"/>
                </a:solidFill>
              </a:rPr>
              <a:t>samenhangend verhaal, luisteren, vragen stellen, argumenteren, redeneren, hoofd – en bijzaken onderscheiden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○"/>
            </a:pPr>
            <a:r>
              <a:rPr lang="en" sz="2400">
                <a:solidFill>
                  <a:schemeClr val="lt1"/>
                </a:solidFill>
              </a:rPr>
              <a:t>Metalinguïstische ontwikkeling</a:t>
            </a:r>
            <a:endParaRPr sz="2400">
              <a:solidFill>
                <a:schemeClr val="lt1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lt1"/>
                </a:solidFill>
              </a:rPr>
              <a:t>corrigeren van taal bij anderen, reflecteren over taal; taalgrapjes</a:t>
            </a:r>
            <a:endParaRPr sz="2400"/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TAALONTWIKKELING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 amt="30000"/>
          </a:blip>
          <a:srcRect b="0" l="12326" r="43634" t="0"/>
          <a:stretch/>
        </p:blipFill>
        <p:spPr>
          <a:xfrm>
            <a:off x="4584151" y="0"/>
            <a:ext cx="45598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Schriftelijke taalontwikkeling: lezen en spellen, schrijven: i.p.v. doel op zich, wordt het een hulpmiddel om je uit te drukken.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TAALONTWIKKELING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idx="4294967295" type="title"/>
          </p:nvPr>
        </p:nvSpPr>
        <p:spPr>
          <a:xfrm>
            <a:off x="457200" y="3183925"/>
            <a:ext cx="8229600" cy="7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Snoep een </a:t>
            </a:r>
            <a:r>
              <a:rPr lang="en" sz="4000">
                <a:solidFill>
                  <a:srgbClr val="FFC800"/>
                </a:solidFill>
              </a:rPr>
              <a:t>taboe</a:t>
            </a:r>
            <a:r>
              <a:rPr lang="en" sz="4000"/>
              <a:t>?</a:t>
            </a:r>
            <a:endParaRPr sz="4000">
              <a:solidFill>
                <a:srgbClr val="FFC800"/>
              </a:solidFill>
            </a:endParaRPr>
          </a:p>
        </p:txBody>
      </p:sp>
      <p:sp>
        <p:nvSpPr>
          <p:cNvPr id="187" name="Google Shape;187;p31"/>
          <p:cNvSpPr txBox="1"/>
          <p:nvPr>
            <p:ph idx="4294967295" type="subTitle"/>
          </p:nvPr>
        </p:nvSpPr>
        <p:spPr>
          <a:xfrm>
            <a:off x="481675" y="4787650"/>
            <a:ext cx="81582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Hoe krijg je ze mee? Bedenk een voorlichtingsplan om de jeugd minder te laten snoepen</a:t>
            </a: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3979200" y="4415350"/>
            <a:ext cx="11856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25478" l="0" r="0" t="25478"/>
          <a:stretch/>
        </p:blipFill>
        <p:spPr>
          <a:xfrm>
            <a:off x="152400" y="152400"/>
            <a:ext cx="8805773" cy="28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Kwart over zeven op zondagmorgen </a:t>
            </a:r>
            <a:br>
              <a:rPr lang="en" sz="2200"/>
            </a:br>
            <a:r>
              <a:rPr lang="en" sz="2200"/>
              <a:t>Hoor ik een stem die heel zachtjes aan me vraagt</a:t>
            </a:r>
            <a:br>
              <a:rPr lang="en" sz="2200"/>
            </a:br>
            <a:r>
              <a:rPr lang="en" sz="2200"/>
              <a:t>Ben je al wakker pap?</a:t>
            </a:r>
            <a:br>
              <a:rPr lang="en" sz="2200"/>
            </a:br>
            <a:r>
              <a:rPr lang="en" sz="2200"/>
              <a:t>Kom je gezellig mee naar beneden?</a:t>
            </a:r>
            <a:br>
              <a:rPr lang="en" sz="2200"/>
            </a:br>
            <a:r>
              <a:rPr lang="en" sz="2200"/>
              <a:t>Moet je straks werken of ben je vrij vandaag?</a:t>
            </a:r>
            <a:br>
              <a:rPr lang="en" sz="2200"/>
            </a:br>
            <a:r>
              <a:rPr lang="en" sz="2200"/>
              <a:t>En ga je dan even met mij op stap?</a:t>
            </a:r>
            <a:endParaRPr sz="2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Marco Borsato (2008)</a:t>
            </a:r>
            <a:endParaRPr sz="2200"/>
          </a:p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2</a:t>
            </a:r>
            <a:r>
              <a:rPr lang="en">
                <a:solidFill>
                  <a:srgbClr val="FFC800"/>
                </a:solidFill>
              </a:rPr>
              <a:t>.</a:t>
            </a:r>
            <a:endParaRPr>
              <a:solidFill>
                <a:srgbClr val="FFC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Doel</a:t>
            </a:r>
            <a:endParaRPr/>
          </a:p>
        </p:txBody>
      </p:sp>
      <p:sp>
        <p:nvSpPr>
          <p:cNvPr id="202" name="Google Shape;202;p33"/>
          <p:cNvSpPr txBox="1"/>
          <p:nvPr>
            <p:ph idx="1" type="subTitle"/>
          </p:nvPr>
        </p:nvSpPr>
        <p:spPr>
          <a:xfrm>
            <a:off x="481675" y="4658725"/>
            <a:ext cx="80751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Aan het einde van de les, kan de student benoemen welke ontwikkeling een schoolking (1) doormaakt op de verschillende ontwikkelingsgebieden.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Kwart over zeven op zondagmorgen </a:t>
            </a:r>
            <a:br>
              <a:rPr lang="en" sz="2200"/>
            </a:br>
            <a:r>
              <a:rPr lang="en" sz="2200"/>
              <a:t>Hoor ik een stem die heel zachtjes aan me vraagt</a:t>
            </a:r>
            <a:br>
              <a:rPr lang="en" sz="2200"/>
            </a:br>
            <a:r>
              <a:rPr lang="en" sz="2200"/>
              <a:t>Ben je al wakker pap?</a:t>
            </a:r>
            <a:br>
              <a:rPr lang="en" sz="2200"/>
            </a:br>
            <a:r>
              <a:rPr lang="en" sz="2200"/>
              <a:t>Kom je gezellig mee naar beneden?</a:t>
            </a:r>
            <a:br>
              <a:rPr lang="en" sz="2200"/>
            </a:br>
            <a:r>
              <a:rPr lang="en" sz="2200"/>
              <a:t>Moet je straks werken of ben je vrij vandaag?</a:t>
            </a:r>
            <a:br>
              <a:rPr lang="en" sz="2200"/>
            </a:br>
            <a:r>
              <a:rPr lang="en" sz="2200"/>
              <a:t>En ga je dan even met mij op stap?</a:t>
            </a:r>
            <a:endParaRPr sz="2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Marco Borsato (2008)</a:t>
            </a:r>
            <a:endParaRPr sz="2200"/>
          </a:p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800"/>
                </a:solidFill>
              </a:rPr>
              <a:t>1.</a:t>
            </a:r>
            <a:endParaRPr>
              <a:solidFill>
                <a:srgbClr val="FFC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Doel</a:t>
            </a:r>
            <a:endParaRPr/>
          </a:p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481675" y="4658725"/>
            <a:ext cx="80751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Aan het einde van de les, kan de student benoemen welke ontwikkeling een schoolking (1) doormaakt op de verschillende ontwikkelingsgebieden.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 amt="30000"/>
          </a:blip>
          <a:srcRect b="0" l="25068" r="25063" t="0"/>
          <a:stretch/>
        </p:blipFill>
        <p:spPr>
          <a:xfrm>
            <a:off x="1" y="0"/>
            <a:ext cx="45598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Inhoud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Cognitieve ontwikkeling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Sociaal-emotionele ontwikkeling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Seksuele ontwikkeling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Sensomotorische ontwikkeling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Creatief-expressieve ontwikkeling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Taalontwikkeling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 amt="30000"/>
          </a:blip>
          <a:srcRect b="0" l="12326" r="43634" t="0"/>
          <a:stretch/>
        </p:blipFill>
        <p:spPr>
          <a:xfrm>
            <a:off x="4584151" y="0"/>
            <a:ext cx="45598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Concreet – operationele fase: kan zich steeds beter verwoorden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kan abstract denken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Wat is waar en niet waar, gericht op werkelijkheid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Geheugenontwikkeling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Interesse in feiten, constructies en technieken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Oorzaak en gevolg</a:t>
            </a:r>
            <a:br>
              <a:rPr lang="en"/>
            </a:br>
            <a:endParaRPr/>
          </a:p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Cognitieve ontwikkeling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 rotWithShape="1">
          <a:blip r:embed="rId3">
            <a:alphaModFix amt="30000"/>
          </a:blip>
          <a:srcRect b="0" l="27836" r="27836" t="0"/>
          <a:stretch/>
        </p:blipFill>
        <p:spPr>
          <a:xfrm>
            <a:off x="1" y="0"/>
            <a:ext cx="455984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SOCIAAL – EMOTIONELE ONTWIKKELING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561950" y="2192775"/>
            <a:ext cx="8020200" cy="4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Groepsvorming en vriendschappen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Sociale vaardigheden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Gericht op eigen sekse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Vriendschapsverbanden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clubs, verenigingen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Prestatiegericht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Groeiend empathisch vermogen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inlevingsvermogen, ontwikkelen meer emoties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Coping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Agressief gedrag: belonen en straffen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 amt="30000"/>
          </a:blip>
          <a:srcRect b="0" l="12326" r="43634" t="0"/>
          <a:stretch/>
        </p:blipFill>
        <p:spPr>
          <a:xfrm>
            <a:off x="4584151" y="0"/>
            <a:ext cx="45598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Scheiding jongens – meisjes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kritiek op andere geslacht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Preuts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Latente fase</a:t>
            </a:r>
            <a:endParaRPr>
              <a:solidFill>
                <a:schemeClr val="l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>
                <a:solidFill>
                  <a:schemeClr val="lt1"/>
                </a:solidFill>
              </a:rPr>
              <a:t>wel aanwezig, maar op de achtergrond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Seksuele</a:t>
            </a:r>
            <a:r>
              <a:rPr lang="en"/>
              <a:t> ontwikkeling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D9E4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 amt="30000"/>
          </a:blip>
          <a:srcRect b="0" l="25068" r="25063" t="0"/>
          <a:stretch/>
        </p:blipFill>
        <p:spPr>
          <a:xfrm>
            <a:off x="1" y="0"/>
            <a:ext cx="45598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SENSOMOTORISCHE ONTWIKKELING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Snelle groei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Lichaam meer in proportie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Betere coördinatie: sierlijkheid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Grove motoriek: sterker</a:t>
            </a:r>
            <a:endParaRPr>
              <a:solidFill>
                <a:schemeClr val="l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>
                <a:solidFill>
                  <a:schemeClr val="lt1"/>
                </a:solidFill>
              </a:rPr>
              <a:t>Fijne motoriek: schrijven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5AFD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 rotWithShape="1">
          <a:blip r:embed="rId3">
            <a:alphaModFix amt="30000"/>
          </a:blip>
          <a:srcRect b="0" l="12326" r="43634" t="0"/>
          <a:stretch/>
        </p:blipFill>
        <p:spPr>
          <a:xfrm>
            <a:off x="4584151" y="0"/>
            <a:ext cx="455984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Snelle groei</a:t>
            </a:r>
            <a:endParaRPr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Lichaam meer in proportie</a:t>
            </a:r>
            <a:endParaRPr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Betere coördinatie: sierlijkheid</a:t>
            </a:r>
            <a:endParaRPr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Grove motoriek: sterker</a:t>
            </a:r>
            <a:endParaRPr>
              <a:solidFill>
                <a:schemeClr val="lt1"/>
              </a:solidFill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Char char="○"/>
            </a:pPr>
            <a:r>
              <a:rPr lang="en">
                <a:solidFill>
                  <a:schemeClr val="lt1"/>
                </a:solidFill>
              </a:rPr>
              <a:t>Fijne motoriek: schrijven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  <p:sp>
        <p:nvSpPr>
          <p:cNvPr id="156" name="Google Shape;156;p2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SENSOMOTORISCHE ONTWIKKELING</a:t>
            </a:r>
            <a:endParaRPr/>
          </a:p>
        </p:txBody>
      </p:sp>
      <p:pic>
        <p:nvPicPr>
          <p:cNvPr id="157" name="Google Shape;157;p27" title="Motoriek- lagere schoolkin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